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56" userDrawn="1">
          <p15:clr>
            <a:srgbClr val="A4A3A4"/>
          </p15:clr>
        </p15:guide>
        <p15:guide id="2" pos="18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292" y="1144"/>
      </p:cViewPr>
      <p:guideLst>
        <p:guide orient="horz" pos="4156"/>
        <p:guide pos="18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C2509-7E4F-5D14-BF51-87DC394BEA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6567DD3-257F-7AB1-4A03-64FC551D3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11E920-9887-CB2A-2D4E-70A4D4409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91750B-B255-C9F8-697E-78AA03D95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A2C316-3B58-1EEB-AC3A-51F4DBDE2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37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451E8A-9939-C77A-0702-52999831B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641F973-E737-6B9D-A4AE-905B9DD77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C7BABC-C00B-2ABC-6AC3-BDFDB6D11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A5D8B0-9025-8769-E5E5-EFA88E5DB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86B2BB-2BC0-8587-FC03-C889DA963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98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D398522-62C7-DA9B-1610-9C75C79979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53C640-CCBC-CC54-96E7-36A115D2E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DFF30D-4878-23C5-A6A5-A2E8923C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E297B7-7E52-7415-F264-56C61869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7BC48F-7B11-DFCB-C323-C762A9E3D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763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39E23B-A0CF-547B-7C83-D2EC841B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7FE705-E3E8-8842-67EC-7C78AB647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6D62BE-BE5F-EDE8-4ACF-0CF90FD6E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02DAC8-6BDC-D78F-028A-66A7E8325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66C232-A79B-7217-5EEC-0D4C53650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965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5EAA45-7D3F-8CEC-343F-C35D3C8BE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ABF72-3649-14AC-0761-4005EF3BB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401CA9-CEE7-2B70-4727-A06D7B218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66503F-97F7-0572-4F1A-DC29C840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D1D5DE-10DD-EF72-D921-B8B140F7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018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CEACD4-43AC-715B-6D65-4A28333A6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9B4396-F698-04B7-2F6B-5D564BA4F2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C63EC7-3C38-BC2D-4702-13EBC54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D835B9-DA98-67B6-4AC2-3679172FF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843C10-5C73-4373-C8EB-5DFB90626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6716B9-32C4-1B5C-73E1-6084F30DF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121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909CC7-3BB5-ABE7-F946-B13708240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A8CF76-214E-93E6-B2F5-3C348D10B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B43E22-AB2C-1A82-F783-1B9127454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6B75C29-F022-A473-1AA3-19A4D17681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D879AF4-F963-8FD0-F062-F05FAE110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0EC190E-35B3-676E-3669-5C1293149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0BE6C64-AD37-6899-6F6D-4C170EC97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B4EF4D5-4560-3CA0-F884-B1D2F199D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165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534CF2-5D9D-F93B-287C-BC0E4E44C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8CB75C9-DDC0-9A96-F7A3-9BEC1B3DF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BD0680-BA77-F176-2988-9F40F5652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5F8718D-921D-DE5F-1185-84961F279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672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96B267A-8F8B-F828-458D-CC03781B1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FAD1E4-E702-43EF-E1D8-9A2B02106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EE26530-67F5-1AAA-0853-9620E12D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362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24D111-B703-77BC-528E-A0013FB1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4FF623-E75E-69E2-A34B-31C54F4D8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960250-02B8-A82D-ED15-A1B4B128F8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396D81-92FD-D111-DAD8-E675A542D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974B17-436B-63CA-1F99-5E0767B8F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87D7A21-3BD1-EA84-6B5B-83F5CFB99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469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4DF034-941E-BCC7-948A-810B8C71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E50B841-3FB7-12A4-241B-74395E2E29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AB3336-9B56-07FD-D988-2DEE52F4D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0204B7-E505-F433-38B0-BE8CB5B42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E26694-57FB-F67E-CFF4-387FB057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D376F0-3DE4-F9B7-CEBC-F4C223BC4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292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9946B5-25C8-8D80-1413-276F29E1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0D8EF2-2AA3-951B-8F01-5197CA281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953691-E6AA-7B08-A5C5-6C0EC9E511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3051B-F25B-4AE3-9F72-D1F8150AF78A}" type="datetimeFigureOut">
              <a:rPr lang="zh-CN" altLang="en-US" smtClean="0"/>
              <a:t>2026/2/25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8A2DC3-D858-7288-F393-69CDB0AD0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191440-1FB3-90DA-A54B-61E278DE4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50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0B56FD57-45F6-80EB-DDA0-55A8014353FB}"/>
              </a:ext>
            </a:extLst>
          </p:cNvPr>
          <p:cNvGrpSpPr/>
          <p:nvPr/>
        </p:nvGrpSpPr>
        <p:grpSpPr>
          <a:xfrm>
            <a:off x="2187161" y="857632"/>
            <a:ext cx="5262134" cy="2817589"/>
            <a:chOff x="2187161" y="857632"/>
            <a:chExt cx="5262134" cy="281758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18B8A3F3-1079-4F4E-87F1-80D5EA2E3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9208" y="857632"/>
              <a:ext cx="1266232" cy="2633654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CAE0DF78-787E-179E-8C08-2FD33C5B9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3" r="28099"/>
            <a:stretch>
              <a:fillRect/>
            </a:stretch>
          </p:blipFill>
          <p:spPr>
            <a:xfrm>
              <a:off x="4144452" y="857632"/>
              <a:ext cx="1646368" cy="2591466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546034C4-0E91-5C59-86E8-4D251F8AF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87161" y="1003799"/>
              <a:ext cx="1528227" cy="2299133"/>
            </a:xfrm>
            <a:prstGeom prst="rect">
              <a:avLst/>
            </a:prstGeom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92C9ACA-D641-3202-4DE5-E480A81EBB8D}"/>
                </a:ext>
              </a:extLst>
            </p:cNvPr>
            <p:cNvSpPr txBox="1"/>
            <p:nvPr/>
          </p:nvSpPr>
          <p:spPr>
            <a:xfrm>
              <a:off x="2341902" y="3428998"/>
              <a:ext cx="121874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 WABOT</a:t>
              </a:r>
              <a:r>
                <a:rPr lang="zh-CN" altLang="en-US" sz="1000" dirty="0">
                  <a:latin typeface="宋体" panose="02010600030101010101" pitchFamily="2" charset="-122"/>
                  <a:ea typeface="宋体" panose="02010600030101010101" pitchFamily="2" charset="-122"/>
                </a:rPr>
                <a:t>机器人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2BFCDDD-FA07-7726-E4A4-CC43CEC5F09F}"/>
                </a:ext>
              </a:extLst>
            </p:cNvPr>
            <p:cNvSpPr txBox="1"/>
            <p:nvPr/>
          </p:nvSpPr>
          <p:spPr>
            <a:xfrm>
              <a:off x="4490733" y="3429000"/>
              <a:ext cx="121874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 HRP</a:t>
              </a:r>
              <a:r>
                <a:rPr lang="zh-CN" altLang="en-US" sz="1000" dirty="0">
                  <a:latin typeface="宋体" panose="02010600030101010101" pitchFamily="2" charset="-122"/>
                  <a:ea typeface="宋体" panose="02010600030101010101" pitchFamily="2" charset="-122"/>
                </a:rPr>
                <a:t>机器人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61E5785-7FE2-0466-793D-5B10DCC21501}"/>
                </a:ext>
              </a:extLst>
            </p:cNvPr>
            <p:cNvSpPr txBox="1"/>
            <p:nvPr/>
          </p:nvSpPr>
          <p:spPr>
            <a:xfrm>
              <a:off x="6230551" y="3428999"/>
              <a:ext cx="121874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 ASIMO</a:t>
              </a:r>
              <a:r>
                <a:rPr lang="zh-CN" altLang="en-US" sz="1000" dirty="0">
                  <a:latin typeface="宋体" panose="02010600030101010101" pitchFamily="2" charset="-122"/>
                  <a:ea typeface="宋体" panose="02010600030101010101" pitchFamily="2" charset="-122"/>
                </a:rPr>
                <a:t>机器人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9458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A0131E6E-53C5-361B-7955-9E72FC78DF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5205" y="44782"/>
            <a:ext cx="3161140" cy="316114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192AC5F-49C5-3B37-EF08-5B7E67549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7460" y="26800"/>
            <a:ext cx="2021531" cy="303740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2C1874D1-1E23-A164-EE69-6D4796EF9F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201"/>
          <a:stretch>
            <a:fillRect/>
          </a:stretch>
        </p:blipFill>
        <p:spPr>
          <a:xfrm>
            <a:off x="5963882" y="44782"/>
            <a:ext cx="3466619" cy="3216984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FA61DA9-3779-1DEB-7334-CEF7EBAD7E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425" y="3279748"/>
            <a:ext cx="3313920" cy="331392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2480E21E-DA0F-1A9E-DD8F-EFDEAD78AE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0231" y="3205922"/>
            <a:ext cx="3313920" cy="331392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B496C8DC-B9E4-F396-9B13-F009C6C6CF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7715" y="3313836"/>
            <a:ext cx="3313920" cy="3313920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6A879ECC-B843-EBC6-2F97-0DB8AA82CDBB}"/>
              </a:ext>
            </a:extLst>
          </p:cNvPr>
          <p:cNvSpPr txBox="1"/>
          <p:nvPr/>
        </p:nvSpPr>
        <p:spPr>
          <a:xfrm>
            <a:off x="2804431" y="3126623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 Atlas</a:t>
            </a:r>
            <a:r>
              <a:rPr lang="zh-CN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液压版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D32E83C-01F1-832A-9307-335EE0F32A33}"/>
              </a:ext>
            </a:extLst>
          </p:cNvPr>
          <p:cNvSpPr txBox="1"/>
          <p:nvPr/>
        </p:nvSpPr>
        <p:spPr>
          <a:xfrm>
            <a:off x="4969769" y="3112826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 Atlas</a:t>
            </a:r>
            <a:r>
              <a:rPr lang="zh-CN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电驱版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8D56754-4934-B939-F650-60052E6685A3}"/>
              </a:ext>
            </a:extLst>
          </p:cNvPr>
          <p:cNvSpPr txBox="1"/>
          <p:nvPr/>
        </p:nvSpPr>
        <p:spPr>
          <a:xfrm>
            <a:off x="7288556" y="3109967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 Digit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A83BF63-A14E-0F9D-4307-1FEC947E26F7}"/>
              </a:ext>
            </a:extLst>
          </p:cNvPr>
          <p:cNvSpPr txBox="1"/>
          <p:nvPr/>
        </p:nvSpPr>
        <p:spPr>
          <a:xfrm>
            <a:off x="2948738" y="6523168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 Optimus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ED2D449-547C-8AB4-239E-E84EB29E7874}"/>
              </a:ext>
            </a:extLst>
          </p:cNvPr>
          <p:cNvSpPr txBox="1"/>
          <p:nvPr/>
        </p:nvSpPr>
        <p:spPr>
          <a:xfrm>
            <a:off x="5046201" y="6519841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(e) Figure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4800FD7-2635-4410-A8A1-8689298806F1}"/>
              </a:ext>
            </a:extLst>
          </p:cNvPr>
          <p:cNvSpPr txBox="1"/>
          <p:nvPr/>
        </p:nvSpPr>
        <p:spPr>
          <a:xfrm>
            <a:off x="7143664" y="6523093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(f) NEO Gamma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</p:spTree>
    <p:extLst>
      <p:ext uri="{BB962C8B-B14F-4D97-AF65-F5344CB8AC3E}">
        <p14:creationId xmlns:p14="http://schemas.microsoft.com/office/powerpoint/2010/main" val="2746802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27E2E8A4-2555-B427-C2E3-2E9864F92636}"/>
              </a:ext>
            </a:extLst>
          </p:cNvPr>
          <p:cNvGrpSpPr/>
          <p:nvPr/>
        </p:nvGrpSpPr>
        <p:grpSpPr>
          <a:xfrm>
            <a:off x="454807" y="-214991"/>
            <a:ext cx="9543679" cy="7072991"/>
            <a:chOff x="-256393" y="-203013"/>
            <a:chExt cx="9543679" cy="7072991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B2E4987-EF17-68FE-6CA4-E71CBA452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9011" y="-90709"/>
              <a:ext cx="3250520" cy="325052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CCD0537F-B1F6-D3DA-DC59-7A0AF7D4E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33974" y="-203013"/>
              <a:ext cx="3453312" cy="3453312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C5D1FCA2-3DD8-79F7-673F-79C45B48B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059" y="-106394"/>
              <a:ext cx="3182101" cy="3182101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D075FFD-7C37-F007-9460-28E000AE1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44371" y="-135826"/>
              <a:ext cx="3318938" cy="3318938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48F58EBB-C204-4839-0D9F-0DFD01160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2876" y="3417692"/>
              <a:ext cx="3278914" cy="3278914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E3F6A7A9-ABE4-F950-1CC2-0436F9366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35369" y="3428559"/>
              <a:ext cx="3250521" cy="3250521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0B74295B-6F13-D5B3-EE17-174E35CC8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-256393" y="3317528"/>
              <a:ext cx="3552450" cy="3552450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82E54871-C9F8-97B7-E2D2-9AAE1D3FF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69121" y="2948424"/>
              <a:ext cx="3854325" cy="3854325"/>
            </a:xfrm>
            <a:prstGeom prst="rect">
              <a:avLst/>
            </a:prstGeom>
          </p:spPr>
        </p:pic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C3F851D0-D725-0CA3-FF9A-0DB6BC3C11D3}"/>
                </a:ext>
              </a:extLst>
            </p:cNvPr>
            <p:cNvSpPr txBox="1"/>
            <p:nvPr/>
          </p:nvSpPr>
          <p:spPr>
            <a:xfrm>
              <a:off x="821416" y="3094844"/>
              <a:ext cx="15702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 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宇树</a:t>
              </a:r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G1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机器人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A39FF3E8-E8A9-D940-019F-528055F58129}"/>
                </a:ext>
              </a:extLst>
            </p:cNvPr>
            <p:cNvSpPr txBox="1"/>
            <p:nvPr/>
          </p:nvSpPr>
          <p:spPr>
            <a:xfrm>
              <a:off x="2999933" y="3094844"/>
              <a:ext cx="15702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 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众擎</a:t>
              </a:r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se01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机器人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24EDFF4-C98D-ACB1-DA9C-F7DBCD7A3401}"/>
                </a:ext>
              </a:extLst>
            </p:cNvPr>
            <p:cNvSpPr txBox="1"/>
            <p:nvPr/>
          </p:nvSpPr>
          <p:spPr>
            <a:xfrm>
              <a:off x="4747816" y="3089159"/>
              <a:ext cx="169317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 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优必选</a:t>
              </a:r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Walker s2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机器人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58ABF66-11C1-6D9A-7865-B54B0B73BDD0}"/>
                </a:ext>
              </a:extLst>
            </p:cNvPr>
            <p:cNvSpPr txBox="1"/>
            <p:nvPr/>
          </p:nvSpPr>
          <p:spPr>
            <a:xfrm>
              <a:off x="7030690" y="3088477"/>
              <a:ext cx="15702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 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智元</a:t>
              </a:r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A2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机器人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5EF2DD4-2821-9BB2-537A-BFBC81BA6C0D}"/>
                </a:ext>
              </a:extLst>
            </p:cNvPr>
            <p:cNvSpPr txBox="1"/>
            <p:nvPr/>
          </p:nvSpPr>
          <p:spPr>
            <a:xfrm>
              <a:off x="865379" y="6562262"/>
              <a:ext cx="15702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(e) 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星动纪元</a:t>
              </a:r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star1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机器人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A8DAACB-F83D-8F71-9229-D8DB92741759}"/>
                </a:ext>
              </a:extLst>
            </p:cNvPr>
            <p:cNvSpPr txBox="1"/>
            <p:nvPr/>
          </p:nvSpPr>
          <p:spPr>
            <a:xfrm>
              <a:off x="3102884" y="6584801"/>
              <a:ext cx="15702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(f) 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天工机器人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17A9752A-D549-8812-25CE-9FB2B5629C85}"/>
                </a:ext>
              </a:extLst>
            </p:cNvPr>
            <p:cNvSpPr txBox="1"/>
            <p:nvPr/>
          </p:nvSpPr>
          <p:spPr>
            <a:xfrm>
              <a:off x="4925243" y="6565187"/>
              <a:ext cx="15702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(g) 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傅利叶</a:t>
              </a:r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gr1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机器人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3929CE93-76FA-7723-4936-B873CBDBDD80}"/>
                </a:ext>
              </a:extLst>
            </p:cNvPr>
            <p:cNvSpPr txBox="1"/>
            <p:nvPr/>
          </p:nvSpPr>
          <p:spPr>
            <a:xfrm>
              <a:off x="7149531" y="6562262"/>
              <a:ext cx="15702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(h) PND</a:t>
              </a:r>
              <a:r>
                <a:rPr lang="zh-CN" alt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机器人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2328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7325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108</Words>
  <Application>Microsoft Office PowerPoint</Application>
  <PresentationFormat>宽屏</PresentationFormat>
  <Paragraphs>17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宋体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空 天</dc:creator>
  <cp:lastModifiedBy>空 天</cp:lastModifiedBy>
  <cp:revision>26</cp:revision>
  <dcterms:created xsi:type="dcterms:W3CDTF">2026-02-24T13:04:11Z</dcterms:created>
  <dcterms:modified xsi:type="dcterms:W3CDTF">2026-02-25T01:29:11Z</dcterms:modified>
</cp:coreProperties>
</file>

<file path=docProps/thumbnail.jpeg>
</file>